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  <p:sldId id="266" r:id="rId4"/>
    <p:sldId id="268" r:id="rId5"/>
    <p:sldId id="290" r:id="rId6"/>
    <p:sldId id="297" r:id="rId7"/>
    <p:sldId id="298" r:id="rId8"/>
    <p:sldId id="301" r:id="rId9"/>
    <p:sldId id="299" r:id="rId10"/>
    <p:sldId id="300" r:id="rId11"/>
    <p:sldId id="269" r:id="rId12"/>
    <p:sldId id="302" r:id="rId13"/>
    <p:sldId id="289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10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457200" y="2183607"/>
            <a:ext cx="8229600" cy="262039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等线" pitchFamily="2" charset="-122"/>
              <a:ea typeface="等线" pitchFamily="2" charset="-122"/>
              <a:sym typeface="等线" pitchFamily="2" charset="-122"/>
            </a:endParaRPr>
          </a:p>
        </p:txBody>
      </p:sp>
      <p:sp>
        <p:nvSpPr>
          <p:cNvPr id="3076" name="TextBox 4"/>
          <p:cNvSpPr>
            <a:spLocks noChangeArrowheads="1"/>
          </p:cNvSpPr>
          <p:nvPr/>
        </p:nvSpPr>
        <p:spPr bwMode="auto">
          <a:xfrm>
            <a:off x="862013" y="2271712"/>
            <a:ext cx="74199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经典特宋简" pitchFamily="1" charset="-122"/>
              </a:rPr>
              <a:t>个人所得税年度汇算清缴</a:t>
            </a:r>
            <a:endParaRPr lang="en-US" altLang="zh-CN" sz="4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经典特宋简" pitchFamily="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经典特宋简" pitchFamily="1" charset="-122"/>
              </a:rPr>
              <a:t>你是否需要年度汇算</a:t>
            </a:r>
            <a:endParaRPr lang="zh-CN" altLang="en-US" sz="2800" dirty="0"/>
          </a:p>
        </p:txBody>
      </p:sp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7435665" y="4352205"/>
            <a:ext cx="1096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20年</a:t>
            </a:r>
            <a:r>
              <a:rPr lang="en-US" altLang="zh-CN" sz="1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dirty="0"/>
          </a:p>
        </p:txBody>
      </p:sp>
      <p:grpSp>
        <p:nvGrpSpPr>
          <p:cNvPr id="3078" name="Group 6"/>
          <p:cNvGrpSpPr>
            <a:grpSpLocks noChangeAspect="1"/>
          </p:cNvGrpSpPr>
          <p:nvPr/>
        </p:nvGrpSpPr>
        <p:grpSpPr bwMode="auto">
          <a:xfrm>
            <a:off x="457200" y="964407"/>
            <a:ext cx="8229600" cy="1169194"/>
            <a:chOff x="0" y="0"/>
            <a:chExt cx="9144000" cy="1733550"/>
          </a:xfrm>
        </p:grpSpPr>
        <p:pic>
          <p:nvPicPr>
            <p:cNvPr id="3079" name="Picture 2" descr="C:\Users\USER\Desktop\矢量智能对象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4"/>
            <a:stretch>
              <a:fillRect/>
            </a:stretch>
          </p:blipFill>
          <p:spPr bwMode="auto">
            <a:xfrm>
              <a:off x="0" y="200025"/>
              <a:ext cx="4716067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3" descr="C:\Users\USER\Desktop\矢量智能对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382" y="200025"/>
              <a:ext cx="1710654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" descr="C:\Users\USER\Desktop\矢量智能对象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36"/>
            <a:stretch>
              <a:fillRect/>
            </a:stretch>
          </p:blipFill>
          <p:spPr bwMode="auto">
            <a:xfrm>
              <a:off x="6539036" y="0"/>
              <a:ext cx="2604964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TextBox 14"/>
          <p:cNvSpPr>
            <a:spLocks noChangeArrowheads="1"/>
          </p:cNvSpPr>
          <p:nvPr/>
        </p:nvSpPr>
        <p:spPr bwMode="auto">
          <a:xfrm>
            <a:off x="3243263" y="4241791"/>
            <a:ext cx="2657475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国家税务总局青岛市税务局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5D42-62E2-44C7-B3EB-D0DADBFEE88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6386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二、应当办理年度汇算的人群</a:t>
            </a:r>
            <a:endParaRPr lang="zh-CN" altLang="en-US" sz="32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4" y="1028700"/>
            <a:ext cx="8428037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049A-E4FD-4665-A5E9-09835E69961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741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、如何查询并判断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611560" y="3381588"/>
            <a:ext cx="7914906" cy="990362"/>
            <a:chOff x="639763" y="1623151"/>
            <a:chExt cx="7914906" cy="1320482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3148647" y="1806770"/>
              <a:ext cx="5406022" cy="953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47650" tIns="123825" rIns="247650" bIns="1238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286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纳税人可以要求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扣缴单位告知已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发放的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收入和预缴税款等情况</a:t>
              </a:r>
              <a:endPara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endParaRPr>
            </a:p>
          </p:txBody>
        </p:sp>
        <p:sp>
          <p:nvSpPr>
            <p:cNvPr id="17415" name="AutoShape 7"/>
            <p:cNvSpPr>
              <a:spLocks noChangeArrowheads="1"/>
            </p:cNvSpPr>
            <p:nvPr/>
          </p:nvSpPr>
          <p:spPr bwMode="auto">
            <a:xfrm>
              <a:off x="639763" y="1623151"/>
              <a:ext cx="2508884" cy="1320482"/>
            </a:xfrm>
            <a:prstGeom prst="roundRect">
              <a:avLst>
                <a:gd name="adj" fmla="val 16667"/>
              </a:avLst>
            </a:prstGeom>
            <a:solidFill>
              <a:srgbClr val="4472C4"/>
            </a:solidFill>
            <a:ln w="12700" cap="flat" cmpd="sng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715294" y="1687612"/>
              <a:ext cx="2357822" cy="1191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40970" tIns="70485" rIns="140970" bIns="70485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dirty="0">
                  <a:solidFill>
                    <a:srgbClr val="FFFFFF"/>
                  </a:solidFill>
                  <a:latin typeface="等线" pitchFamily="2" charset="-122"/>
                  <a:ea typeface="微软雅黑" panose="020B0503020204020204" pitchFamily="34" charset="-122"/>
                  <a:sym typeface="等线" pitchFamily="2" charset="-122"/>
                </a:rPr>
                <a:t>扣缴义务人</a:t>
              </a:r>
              <a:endParaRPr lang="zh-CN" altLang="en-US" sz="2800" dirty="0">
                <a:solidFill>
                  <a:srgbClr val="FFFFFF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1560" y="1522503"/>
            <a:ext cx="7842898" cy="990362"/>
            <a:chOff x="977573" y="1933994"/>
            <a:chExt cx="7842898" cy="1320482"/>
          </a:xfrm>
        </p:grpSpPr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3490263" y="2066570"/>
              <a:ext cx="5330208" cy="1073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47650" tIns="123825" rIns="247650" bIns="1238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286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zh-CN" altLang="zh-CN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通过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个人所得税</a:t>
              </a:r>
              <a:r>
                <a:rPr lang="zh-CN" altLang="zh-CN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手机APP、电脑登录</a:t>
              </a:r>
              <a:r>
                <a:rPr lang="zh-CN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电子税务局网站</a:t>
              </a:r>
              <a:r>
                <a:rPr lang="zh-CN" altLang="zh-CN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查询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；</a:t>
              </a:r>
              <a:endPara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endParaRP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或办理年度汇算时，税务机关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将通过网上税务局（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手机APP 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、网页端），提供申报表预填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等线" pitchFamily="2" charset="-122"/>
                </a:rPr>
                <a:t>服务</a:t>
              </a:r>
              <a:endPara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endParaRPr>
            </a:p>
          </p:txBody>
        </p:sp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>
              <a:off x="977573" y="1933994"/>
              <a:ext cx="2508884" cy="1320482"/>
            </a:xfrm>
            <a:prstGeom prst="roundRect">
              <a:avLst>
                <a:gd name="adj" fmla="val 16667"/>
              </a:avLst>
            </a:prstGeom>
            <a:solidFill>
              <a:srgbClr val="4472C4"/>
            </a:solidFill>
            <a:ln w="12700" cap="flat" cmpd="sng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053104" y="1998454"/>
              <a:ext cx="2357822" cy="1191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40970" tIns="70485" rIns="140970" bIns="70485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dirty="0">
                  <a:solidFill>
                    <a:srgbClr val="FFFFFF"/>
                  </a:solidFill>
                  <a:latin typeface="等线" pitchFamily="2" charset="-122"/>
                  <a:ea typeface="微软雅黑" panose="020B0503020204020204" pitchFamily="34" charset="-122"/>
                  <a:sym typeface="等线" pitchFamily="2" charset="-122"/>
                </a:rPr>
                <a:t>自己查</a:t>
              </a:r>
              <a:endParaRPr lang="zh-CN" altLang="en-US" sz="2800" dirty="0">
                <a:solidFill>
                  <a:srgbClr val="FFFFFF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457200" y="2183607"/>
            <a:ext cx="8229600" cy="262039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等线" pitchFamily="2" charset="-122"/>
              <a:ea typeface="等线" pitchFamily="2" charset="-122"/>
              <a:sym typeface="等线" pitchFamily="2" charset="-122"/>
            </a:endParaRPr>
          </a:p>
        </p:txBody>
      </p:sp>
      <p:sp>
        <p:nvSpPr>
          <p:cNvPr id="3076" name="TextBox 4"/>
          <p:cNvSpPr>
            <a:spLocks noChangeArrowheads="1"/>
          </p:cNvSpPr>
          <p:nvPr/>
        </p:nvSpPr>
        <p:spPr bwMode="auto">
          <a:xfrm>
            <a:off x="611560" y="2499742"/>
            <a:ext cx="79208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经典特宋简" pitchFamily="1" charset="-122"/>
              </a:rPr>
              <a:t>感谢观看</a:t>
            </a:r>
            <a:endParaRPr lang="en-US" altLang="zh-CN" sz="4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经典特宋简" pitchFamily="1" charset="-122"/>
            </a:endParaRPr>
          </a:p>
        </p:txBody>
      </p:sp>
      <p:grpSp>
        <p:nvGrpSpPr>
          <p:cNvPr id="3078" name="Group 6"/>
          <p:cNvGrpSpPr>
            <a:grpSpLocks noChangeAspect="1"/>
          </p:cNvGrpSpPr>
          <p:nvPr/>
        </p:nvGrpSpPr>
        <p:grpSpPr bwMode="auto">
          <a:xfrm>
            <a:off x="457200" y="964407"/>
            <a:ext cx="8229600" cy="1169194"/>
            <a:chOff x="0" y="0"/>
            <a:chExt cx="9144000" cy="1733550"/>
          </a:xfrm>
        </p:grpSpPr>
        <p:pic>
          <p:nvPicPr>
            <p:cNvPr id="3079" name="Picture 2" descr="C:\Users\USER\Desktop\矢量智能对象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4"/>
            <a:stretch>
              <a:fillRect/>
            </a:stretch>
          </p:blipFill>
          <p:spPr bwMode="auto">
            <a:xfrm>
              <a:off x="0" y="200025"/>
              <a:ext cx="4716067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3" descr="C:\Users\USER\Desktop\矢量智能对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382" y="200025"/>
              <a:ext cx="1710654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" descr="C:\Users\USER\Desktop\矢量智能对象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36"/>
            <a:stretch>
              <a:fillRect/>
            </a:stretch>
          </p:blipFill>
          <p:spPr bwMode="auto">
            <a:xfrm>
              <a:off x="6539036" y="0"/>
              <a:ext cx="2604964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TextBox 14"/>
          <p:cNvSpPr>
            <a:spLocks noChangeArrowheads="1"/>
          </p:cNvSpPr>
          <p:nvPr/>
        </p:nvSpPr>
        <p:spPr bwMode="auto">
          <a:xfrm>
            <a:off x="3131841" y="4241726"/>
            <a:ext cx="2984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扫描关注青岛税务微信公众号   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14919"/>
            <a:ext cx="2051720" cy="889079"/>
          </a:xfrm>
          <a:prstGeom prst="rect">
            <a:avLst/>
          </a:prstGeom>
        </p:spPr>
      </p:pic>
      <p:sp>
        <p:nvSpPr>
          <p:cNvPr id="3" name="左箭头 2"/>
          <p:cNvSpPr/>
          <p:nvPr/>
        </p:nvSpPr>
        <p:spPr>
          <a:xfrm>
            <a:off x="2627784" y="4317945"/>
            <a:ext cx="379748" cy="224348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1CAD8-048A-472D-85A9-FFF6F4170DF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3314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一、无需办理年度汇算的人群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" y="894715"/>
            <a:ext cx="7870825" cy="3851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1777-EA43-4E4A-852F-CD3E0D8C08E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5362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二、应当办理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年度汇算的人群</a:t>
            </a:r>
            <a:endParaRPr lang="zh-CN" altLang="en-US" sz="32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8694"/>
            <a:ext cx="8253412" cy="382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2DDF-1F8D-4B03-9D4F-9A569CC96F88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1746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Group 3"/>
          <p:cNvGrpSpPr/>
          <p:nvPr/>
        </p:nvGrpSpPr>
        <p:grpSpPr bwMode="auto">
          <a:xfrm>
            <a:off x="720725" y="985838"/>
            <a:ext cx="7835900" cy="3908822"/>
            <a:chOff x="0" y="0"/>
            <a:chExt cx="7836292" cy="1899808"/>
          </a:xfrm>
        </p:grpSpPr>
        <p:sp>
          <p:nvSpPr>
            <p:cNvPr id="31748" name="矩形 4"/>
            <p:cNvSpPr>
              <a:spLocks noChangeArrowheads="1"/>
            </p:cNvSpPr>
            <p:nvPr/>
          </p:nvSpPr>
          <p:spPr bwMode="auto">
            <a:xfrm>
              <a:off x="0" y="0"/>
              <a:ext cx="7836292" cy="1899808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pitchFamily="2" charset="-122"/>
                <a:ea typeface="等线" pitchFamily="2" charset="-122"/>
                <a:sym typeface="等线" pitchFamily="2" charset="-122"/>
              </a:endParaRPr>
            </a:p>
          </p:txBody>
        </p:sp>
        <p:sp>
          <p:nvSpPr>
            <p:cNvPr id="31749" name="TextBox 5"/>
            <p:cNvSpPr>
              <a:spLocks noChangeArrowheads="1"/>
            </p:cNvSpPr>
            <p:nvPr/>
          </p:nvSpPr>
          <p:spPr bwMode="auto">
            <a:xfrm>
              <a:off x="0" y="115"/>
              <a:ext cx="7836292" cy="1676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3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场景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：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2020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年度综合所得年收入额不足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万元，但平时预缴过个人所得税的。</a:t>
              </a:r>
              <a:endPara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甲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先生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月领取工资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万元、个人缴付“三险一金”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元，假设没有专项附加扣除，预缴个税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元；其他月份每月工资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4000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元，无须预缴个税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全年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看，因纳税人年收入额不足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万元无须缴税，因此预缴的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元税款可以申请退还。</a:t>
              </a:r>
              <a:endPara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50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二、需要退税的可能情形举例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2DDF-1F8D-4B03-9D4F-9A569CC96F88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1746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Group 3"/>
          <p:cNvGrpSpPr/>
          <p:nvPr/>
        </p:nvGrpSpPr>
        <p:grpSpPr bwMode="auto">
          <a:xfrm>
            <a:off x="720725" y="985838"/>
            <a:ext cx="7835900" cy="3928348"/>
            <a:chOff x="0" y="0"/>
            <a:chExt cx="7836292" cy="1909298"/>
          </a:xfrm>
        </p:grpSpPr>
        <p:sp>
          <p:nvSpPr>
            <p:cNvPr id="31748" name="矩形 4"/>
            <p:cNvSpPr>
              <a:spLocks noChangeArrowheads="1"/>
            </p:cNvSpPr>
            <p:nvPr/>
          </p:nvSpPr>
          <p:spPr bwMode="auto">
            <a:xfrm>
              <a:off x="0" y="0"/>
              <a:ext cx="7836292" cy="1899808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pitchFamily="2" charset="-122"/>
                <a:ea typeface="等线" pitchFamily="2" charset="-122"/>
                <a:sym typeface="等线" pitchFamily="2" charset="-122"/>
              </a:endParaRPr>
            </a:p>
          </p:txBody>
        </p:sp>
        <p:sp>
          <p:nvSpPr>
            <p:cNvPr id="31749" name="TextBox 5"/>
            <p:cNvSpPr>
              <a:spLocks noChangeArrowheads="1"/>
            </p:cNvSpPr>
            <p:nvPr/>
          </p:nvSpPr>
          <p:spPr bwMode="auto">
            <a:xfrm>
              <a:off x="0" y="115"/>
              <a:ext cx="7836292" cy="190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3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场景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2:2020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年度有符合享受条件的专项附加扣除，但预缴税款时没有申报扣除的。</a:t>
              </a:r>
              <a:endPara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甲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先生每月工资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万元、个人缴付“三险一金”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元，有两个上小学的孩子，按规定可以每月享受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元（全年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24000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元）的子女教育专项附加扣除。但因其在预缴环节未填报，使得计算个税时未减除子女教育专项附加扣除，全年预缴个税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1080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。扣除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后全年应纳个税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360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元，按规定其可以申请退税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720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元。</a:t>
              </a:r>
              <a:endPara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50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二、需要退税的可能情形举例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2DDF-1F8D-4B03-9D4F-9A569CC96F88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1746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Group 3"/>
          <p:cNvGrpSpPr/>
          <p:nvPr/>
        </p:nvGrpSpPr>
        <p:grpSpPr bwMode="auto">
          <a:xfrm>
            <a:off x="720725" y="1131591"/>
            <a:ext cx="7835900" cy="3386112"/>
            <a:chOff x="0" y="70840"/>
            <a:chExt cx="7836292" cy="1645755"/>
          </a:xfrm>
        </p:grpSpPr>
        <p:sp>
          <p:nvSpPr>
            <p:cNvPr id="31748" name="矩形 4"/>
            <p:cNvSpPr>
              <a:spLocks noChangeArrowheads="1"/>
            </p:cNvSpPr>
            <p:nvPr/>
          </p:nvSpPr>
          <p:spPr bwMode="auto">
            <a:xfrm>
              <a:off x="0" y="70840"/>
              <a:ext cx="7836292" cy="1645755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pitchFamily="2" charset="-122"/>
                <a:ea typeface="等线" pitchFamily="2" charset="-122"/>
                <a:sym typeface="等线" pitchFamily="2" charset="-122"/>
              </a:endParaRPr>
            </a:p>
          </p:txBody>
        </p:sp>
        <p:sp>
          <p:nvSpPr>
            <p:cNvPr id="31749" name="TextBox 5"/>
            <p:cNvSpPr>
              <a:spLocks noChangeArrowheads="1"/>
            </p:cNvSpPr>
            <p:nvPr/>
          </p:nvSpPr>
          <p:spPr bwMode="auto">
            <a:xfrm>
              <a:off x="0" y="149583"/>
              <a:ext cx="7836292" cy="139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场景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：因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年中就业、退职或者部分月份没有收入等原因，减除费用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万元、“三险一金”等专项扣除、子女教育等专项附加扣除、企业（职业）年金以及商业健康保险、税收递延型养老保险等扣除不充分的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endPara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50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二、需要退税的可能情形举例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2DDF-1F8D-4B03-9D4F-9A569CC96F88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1746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Group 3"/>
          <p:cNvGrpSpPr/>
          <p:nvPr/>
        </p:nvGrpSpPr>
        <p:grpSpPr bwMode="auto">
          <a:xfrm>
            <a:off x="720725" y="985838"/>
            <a:ext cx="7835900" cy="3969621"/>
            <a:chOff x="0" y="0"/>
            <a:chExt cx="7836292" cy="1929358"/>
          </a:xfrm>
        </p:grpSpPr>
        <p:sp>
          <p:nvSpPr>
            <p:cNvPr id="31748" name="矩形 4"/>
            <p:cNvSpPr>
              <a:spLocks noChangeArrowheads="1"/>
            </p:cNvSpPr>
            <p:nvPr/>
          </p:nvSpPr>
          <p:spPr bwMode="auto">
            <a:xfrm>
              <a:off x="0" y="0"/>
              <a:ext cx="7836292" cy="1899808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pitchFamily="2" charset="-122"/>
                <a:ea typeface="等线" pitchFamily="2" charset="-122"/>
                <a:sym typeface="等线" pitchFamily="2" charset="-122"/>
              </a:endParaRPr>
            </a:p>
          </p:txBody>
        </p:sp>
        <p:sp>
          <p:nvSpPr>
            <p:cNvPr id="31749" name="TextBox 5"/>
            <p:cNvSpPr>
              <a:spLocks noChangeArrowheads="1"/>
            </p:cNvSpPr>
            <p:nvPr/>
          </p:nvSpPr>
          <p:spPr bwMode="auto">
            <a:xfrm>
              <a:off x="0" y="115"/>
              <a:ext cx="7836292" cy="1929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甲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先生于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2020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月底退休，退休前每月工资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万元、个人缴付“三险一金”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元，退休后领取基本养老金。假设没有专项附加扣除，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1-8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月预缴个税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720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元；后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个月基本养老金按规定免征个税。全年看，该纳税人仅扣除了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万元减除费用（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8×5000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/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月），未充分扣除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万元减除费用。年度汇算足额扣除后，该纳税人可申请退税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600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元。</a:t>
              </a:r>
              <a:endPara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50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二、需要退税的可能情形举例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2DDF-1F8D-4B03-9D4F-9A569CC96F88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1746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Group 3"/>
          <p:cNvGrpSpPr/>
          <p:nvPr/>
        </p:nvGrpSpPr>
        <p:grpSpPr bwMode="auto">
          <a:xfrm>
            <a:off x="720725" y="985838"/>
            <a:ext cx="7835900" cy="3908822"/>
            <a:chOff x="0" y="0"/>
            <a:chExt cx="7836292" cy="1899808"/>
          </a:xfrm>
        </p:grpSpPr>
        <p:sp>
          <p:nvSpPr>
            <p:cNvPr id="31748" name="矩形 4"/>
            <p:cNvSpPr>
              <a:spLocks noChangeArrowheads="1"/>
            </p:cNvSpPr>
            <p:nvPr/>
          </p:nvSpPr>
          <p:spPr bwMode="auto">
            <a:xfrm>
              <a:off x="0" y="0"/>
              <a:ext cx="7836292" cy="1899808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pitchFamily="2" charset="-122"/>
                <a:ea typeface="等线" pitchFamily="2" charset="-122"/>
                <a:sym typeface="等线" pitchFamily="2" charset="-122"/>
              </a:endParaRPr>
            </a:p>
          </p:txBody>
        </p:sp>
        <p:sp>
          <p:nvSpPr>
            <p:cNvPr id="31749" name="TextBox 5"/>
            <p:cNvSpPr>
              <a:spLocks noChangeArrowheads="1"/>
            </p:cNvSpPr>
            <p:nvPr/>
          </p:nvSpPr>
          <p:spPr bwMode="auto">
            <a:xfrm>
              <a:off x="0" y="115"/>
              <a:ext cx="7836292" cy="1888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3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场景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：纳税人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取得劳务报酬、稿酬、特许权使用费所得，年度中间适用的预扣率高于全年综合所得年适用税率的。</a:t>
              </a:r>
              <a:endPara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甲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先生每月固定一处取得劳务报酬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万元，适用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20%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预扣率后预缴个税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1600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元，全年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19200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元；全年算账，全年劳务报酬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12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万元，减除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万元费用（不考虑其他扣除）后，适用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3%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的综合所得税率，全年应纳税款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1080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元。因此，可申请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18120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元退税。</a:t>
              </a:r>
              <a:endPara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50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二、需要退税的可能情形举例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2DDF-1F8D-4B03-9D4F-9A569CC96F88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1746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Group 3"/>
          <p:cNvGrpSpPr/>
          <p:nvPr/>
        </p:nvGrpSpPr>
        <p:grpSpPr bwMode="auto">
          <a:xfrm>
            <a:off x="720725" y="1040805"/>
            <a:ext cx="7835900" cy="4411265"/>
            <a:chOff x="0" y="0"/>
            <a:chExt cx="7836292" cy="2319916"/>
          </a:xfrm>
        </p:grpSpPr>
        <p:sp>
          <p:nvSpPr>
            <p:cNvPr id="31748" name="矩形 4"/>
            <p:cNvSpPr>
              <a:spLocks noChangeArrowheads="1"/>
            </p:cNvSpPr>
            <p:nvPr/>
          </p:nvSpPr>
          <p:spPr bwMode="auto">
            <a:xfrm>
              <a:off x="0" y="0"/>
              <a:ext cx="7836292" cy="1899808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pitchFamily="2" charset="-122"/>
                <a:ea typeface="等线" pitchFamily="2" charset="-122"/>
                <a:sym typeface="等线" pitchFamily="2" charset="-122"/>
              </a:endParaRPr>
            </a:p>
          </p:txBody>
        </p:sp>
        <p:sp>
          <p:nvSpPr>
            <p:cNvPr id="31749" name="TextBox 5"/>
            <p:cNvSpPr>
              <a:spLocks noChangeArrowheads="1"/>
            </p:cNvSpPr>
            <p:nvPr/>
          </p:nvSpPr>
          <p:spPr bwMode="auto">
            <a:xfrm>
              <a:off x="0" y="115"/>
              <a:ext cx="7836292" cy="2319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3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场景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：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没有任职受雇单位，仅取得劳务报酬、稿酬、特许权使用费所得，需要通过年度汇算办理各种税前扣除的。</a:t>
              </a:r>
              <a:endPara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场景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：预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缴税款时，未申报享受或者未足额享受综合所得税收优惠的，如残疾人减征个人所得税优惠等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场景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：有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符合条件的公益慈善事业捐赠支出，但预缴税款时未办理扣除的等。</a:t>
              </a:r>
              <a:endPara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750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二、需要退税的可能情形举例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WPS 演示</Application>
  <PresentationFormat>全屏显示(16:9)</PresentationFormat>
  <Paragraphs>79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9" baseType="lpstr">
      <vt:lpstr>Arial</vt:lpstr>
      <vt:lpstr>宋体</vt:lpstr>
      <vt:lpstr>Wingdings</vt:lpstr>
      <vt:lpstr>等线</vt:lpstr>
      <vt:lpstr>微软雅黑</vt:lpstr>
      <vt:lpstr>经典特宋简</vt:lpstr>
      <vt:lpstr>Calibri</vt:lpstr>
      <vt:lpstr>Arial Unicode MS</vt:lpstr>
      <vt:lpstr>黑体</vt:lpstr>
      <vt:lpstr>隶书</vt:lpstr>
      <vt:lpstr>DotumChe</vt:lpstr>
      <vt:lpstr>Dotum</vt:lpstr>
      <vt:lpstr>GulimChe</vt:lpstr>
      <vt:lpstr>MS PGothic</vt:lpstr>
      <vt:lpstr>PMingLiU</vt:lpstr>
      <vt:lpstr>Agency FB</vt:lpstr>
      <vt:lpstr>Arial Black</vt:lpstr>
      <vt:lpstr>Blackadder ITC</vt:lpstr>
      <vt:lpstr>Arial Rounded MT Bold</vt:lpstr>
      <vt:lpstr>Bookshelf Symbol 7</vt:lpstr>
      <vt:lpstr>Calisto MT</vt:lpstr>
      <vt:lpstr>Constantia</vt:lpstr>
      <vt:lpstr>Franklin Gothic Heavy</vt:lpstr>
      <vt:lpstr>Franklin Gothic Demi Cond</vt:lpstr>
      <vt:lpstr>Franklin Gothic Demi</vt:lpstr>
      <vt:lpstr>MS PMincho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武德城</cp:lastModifiedBy>
  <cp:revision>26</cp:revision>
  <dcterms:created xsi:type="dcterms:W3CDTF">2020-02-07T11:07:00Z</dcterms:created>
  <dcterms:modified xsi:type="dcterms:W3CDTF">2021-03-12T07:06:22Z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2052-11.8.2.8959</vt:lpwstr>
  </property>
</Properties>
</file>